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63" r:id="rId4"/>
    <p:sldId id="258" r:id="rId5"/>
    <p:sldId id="273" r:id="rId6"/>
    <p:sldId id="274" r:id="rId7"/>
    <p:sldId id="267" r:id="rId8"/>
    <p:sldId id="268" r:id="rId9"/>
    <p:sldId id="272" r:id="rId10"/>
    <p:sldId id="269" r:id="rId11"/>
    <p:sldId id="271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9953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317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9113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107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8768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971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4769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4786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4244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8737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0536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0BE66-94A6-4AB6-95D7-BF3C40F406B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343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almet/otdel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Первоклассник - 2021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941168"/>
            <a:ext cx="6400800" cy="982960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Альметьевского муниципального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района Республики Татарстан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391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385818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Как подать заявление в 1 класс? 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628800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C00000"/>
                </a:solidFill>
                <a:latin typeface="Century" pitchFamily="18" charset="0"/>
              </a:rPr>
              <a:t>Лично в образовательную организацию.</a:t>
            </a: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C00000"/>
                </a:solidFill>
                <a:latin typeface="Century" pitchFamily="18" charset="0"/>
              </a:rPr>
              <a:t>В электронной форме. Фото или скан заявления направить на </a:t>
            </a:r>
            <a:r>
              <a:rPr lang="ru-RU" sz="2800" b="1" dirty="0" err="1" smtClean="0">
                <a:solidFill>
                  <a:srgbClr val="C00000"/>
                </a:solidFill>
                <a:latin typeface="Century" pitchFamily="18" charset="0"/>
              </a:rPr>
              <a:t>эл.почту</a:t>
            </a:r>
            <a:r>
              <a:rPr lang="ru-RU" sz="2800" b="1" dirty="0" smtClean="0">
                <a:solidFill>
                  <a:srgbClr val="C00000"/>
                </a:solidFill>
                <a:latin typeface="Century" pitchFamily="18" charset="0"/>
              </a:rPr>
              <a:t> школы или через сайт школы.</a:t>
            </a: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C00000"/>
                </a:solidFill>
                <a:latin typeface="Century" pitchFamily="18" charset="0"/>
              </a:rPr>
              <a:t>Через портал </a:t>
            </a:r>
            <a:r>
              <a:rPr lang="ru-RU" sz="2800" b="1" dirty="0" err="1" smtClean="0">
                <a:solidFill>
                  <a:srgbClr val="C00000"/>
                </a:solidFill>
                <a:latin typeface="Century" pitchFamily="18" charset="0"/>
              </a:rPr>
              <a:t>Госуслуги</a:t>
            </a:r>
            <a:r>
              <a:rPr lang="ru-RU" sz="2800" b="1" dirty="0" smtClean="0">
                <a:solidFill>
                  <a:srgbClr val="C00000"/>
                </a:solidFill>
                <a:latin typeface="Century" pitchFamily="18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C00000"/>
                </a:solidFill>
                <a:latin typeface="Century" pitchFamily="18" charset="0"/>
              </a:rPr>
              <a:t>Через операторов почтовой связи общего пользования заказным письмом с уведомлением о вручении.</a:t>
            </a:r>
            <a:endParaRPr lang="ru-RU" sz="2800" dirty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713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385818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Документы для приёма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7866" y="980728"/>
            <a:ext cx="849694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Для приема в первый класс родители предъявляют  следующие документы:</a:t>
            </a:r>
          </a:p>
          <a:p>
            <a:pPr algn="just"/>
            <a:r>
              <a:rPr lang="ru-RU" sz="2000" dirty="0" smtClean="0">
                <a:latin typeface="Century" pitchFamily="18" charset="0"/>
              </a:rPr>
              <a:t>- копию документа, удостоверяющего личность родителя (законного представителя);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latin typeface="Century" pitchFamily="18" charset="0"/>
              </a:rPr>
              <a:t>к</a:t>
            </a:r>
            <a:r>
              <a:rPr lang="ru-RU" sz="2000" dirty="0" smtClean="0">
                <a:latin typeface="Century" pitchFamily="18" charset="0"/>
              </a:rPr>
              <a:t>опию свидетельства о рождении ребёнка   или документ, подтверждающий родство заявителя;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latin typeface="Century" pitchFamily="18" charset="0"/>
              </a:rPr>
              <a:t>к</a:t>
            </a:r>
            <a:r>
              <a:rPr lang="ru-RU" sz="2000" dirty="0" smtClean="0">
                <a:latin typeface="Century" pitchFamily="18" charset="0"/>
              </a:rPr>
              <a:t>опию документа, подтверждающего установление опеки или попечительства;</a:t>
            </a:r>
          </a:p>
          <a:p>
            <a:pPr marL="285750" indent="-285750" algn="just">
              <a:buFontTx/>
              <a:buChar char="-"/>
            </a:pPr>
            <a:r>
              <a:rPr lang="ru-RU" sz="2000" dirty="0">
                <a:latin typeface="Century" pitchFamily="18" charset="0"/>
              </a:rPr>
              <a:t>к</a:t>
            </a:r>
            <a:r>
              <a:rPr lang="ru-RU" sz="2000" dirty="0" smtClean="0">
                <a:latin typeface="Century" pitchFamily="18" charset="0"/>
              </a:rPr>
              <a:t>опию документа о регистрации ребёнка или поступающего по месту жительства,  или по месту пребывания на закрепленной территории или справку, о приёме документов для оформления  регистрации ребенка по месту жительства ;</a:t>
            </a:r>
          </a:p>
          <a:p>
            <a:pPr algn="just"/>
            <a:r>
              <a:rPr lang="ru-RU" sz="2000" dirty="0" smtClean="0">
                <a:latin typeface="Century" pitchFamily="18" charset="0"/>
              </a:rPr>
              <a:t>- копия заключения психолого-медико-педагогической комиссии (при наличии);</a:t>
            </a:r>
          </a:p>
          <a:p>
            <a:pPr algn="just"/>
            <a:r>
              <a:rPr lang="ru-RU" sz="2000" dirty="0" smtClean="0">
                <a:latin typeface="Century" pitchFamily="18" charset="0"/>
              </a:rPr>
              <a:t>- документы, подтверждающие преимущественное право                                                  зачисления граждан на обучение в образовательное учреждение (при наличии льготы</a:t>
            </a:r>
            <a:r>
              <a:rPr lang="ru-RU" dirty="0" smtClean="0">
                <a:latin typeface="Century" pitchFamily="18" charset="0"/>
              </a:rPr>
              <a:t>).</a:t>
            </a:r>
            <a:endParaRPr lang="ru-RU" dirty="0"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7866" y="5115967"/>
            <a:ext cx="8480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Century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893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764" y="3284984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Century" pitchFamily="18" charset="0"/>
              </a:rPr>
              <a:t>Спасибо за внимание!</a:t>
            </a:r>
            <a:endParaRPr lang="ru-RU" sz="3200" b="1" dirty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70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98" t="6444" r="3380" b="3522"/>
          <a:stretch/>
        </p:blipFill>
        <p:spPr bwMode="auto">
          <a:xfrm>
            <a:off x="899592" y="780146"/>
            <a:ext cx="3888432" cy="4935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91" t="4454" b="3034"/>
          <a:stretch/>
        </p:blipFill>
        <p:spPr bwMode="auto">
          <a:xfrm>
            <a:off x="5004048" y="771638"/>
            <a:ext cx="3542102" cy="4944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093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385818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В каком возрасте можно отдавать ребёнка в 1 класс?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0231" y="3429000"/>
            <a:ext cx="850202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 Возраст: </a:t>
            </a:r>
            <a:r>
              <a:rPr lang="ru-RU" sz="2200" dirty="0" smtClean="0">
                <a:latin typeface="Century" pitchFamily="18" charset="0"/>
              </a:rPr>
              <a:t>С</a:t>
            </a:r>
            <a:r>
              <a:rPr lang="ru-RU" sz="2200" dirty="0" smtClean="0">
                <a:solidFill>
                  <a:srgbClr val="C00000"/>
                </a:solidFill>
                <a:latin typeface="Century" pitchFamily="18" charset="0"/>
              </a:rPr>
              <a:t> </a:t>
            </a:r>
            <a:r>
              <a:rPr lang="ru-RU" sz="2200" dirty="0" smtClean="0">
                <a:latin typeface="Century" pitchFamily="18" charset="0"/>
              </a:rPr>
              <a:t>шести лет и шести месяцев (6,6 лет) при отсутствии противопоказаний по состоянию здоровья, до достижения возраста восьми лет.</a:t>
            </a:r>
          </a:p>
          <a:p>
            <a:pPr algn="just"/>
            <a:endParaRPr lang="ru-RU" sz="2200" dirty="0" smtClean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Ограничения: </a:t>
            </a:r>
            <a:r>
              <a:rPr lang="ru-RU" sz="2200" dirty="0" smtClean="0">
                <a:latin typeface="Century" pitchFamily="18" charset="0"/>
              </a:rPr>
              <a:t>Для зачисления ребенка  в 1 класс в возрасте ранее 6,6 лет и позднее 8 лет требуется заключение ПМПК и решение комиссии.</a:t>
            </a:r>
            <a:endParaRPr lang="ru-RU" sz="2200" dirty="0">
              <a:latin typeface="Century" pitchFamily="18" charset="0"/>
            </a:endParaRP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endParaRPr lang="ru-RU" sz="2200" b="1" dirty="0" smtClean="0">
              <a:latin typeface="Century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6480720" cy="2329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7393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385818"/>
            <a:ext cx="71287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600" b="1" dirty="0" smtClean="0">
                <a:solidFill>
                  <a:srgbClr val="7030A0"/>
                </a:solidFill>
                <a:latin typeface="Century" pitchFamily="18" charset="0"/>
              </a:rPr>
              <a:t>Как узнать , к какой школе </a:t>
            </a:r>
          </a:p>
          <a:p>
            <a:pPr algn="r"/>
            <a:r>
              <a:rPr lang="ru-RU" sz="2600" b="1" dirty="0" smtClean="0">
                <a:solidFill>
                  <a:srgbClr val="7030A0"/>
                </a:solidFill>
                <a:latin typeface="Century" pitchFamily="18" charset="0"/>
              </a:rPr>
              <a:t>относится ребенок?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479" y="1268760"/>
            <a:ext cx="850202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Документ: </a:t>
            </a:r>
            <a:r>
              <a:rPr lang="ru-RU" sz="2200" dirty="0" smtClean="0">
                <a:latin typeface="Century" pitchFamily="18" charset="0"/>
              </a:rPr>
              <a:t>Приказ Управления образования «О закреплении территорий за образовательными организациями»</a:t>
            </a: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Издан: </a:t>
            </a:r>
            <a:r>
              <a:rPr lang="ru-RU" sz="2200" dirty="0" smtClean="0">
                <a:latin typeface="Century" pitchFamily="18" charset="0"/>
              </a:rPr>
              <a:t>не позднее 15 марта текущего года</a:t>
            </a:r>
          </a:p>
          <a:p>
            <a:pPr algn="just"/>
            <a:endParaRPr lang="ru-RU" sz="2200" b="1" dirty="0" smtClean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Публикация: </a:t>
            </a:r>
            <a:r>
              <a:rPr lang="ru-RU" sz="2200" dirty="0" smtClean="0">
                <a:latin typeface="Century" pitchFamily="18" charset="0"/>
              </a:rPr>
              <a:t>на информационном стенде и официальном сайте Управления образования Альметьевского муниципального района РТ  </a:t>
            </a:r>
            <a:r>
              <a:rPr lang="en-US" sz="2200" dirty="0" smtClean="0">
                <a:latin typeface="Century" pitchFamily="18" charset="0"/>
                <a:hlinkClick r:id="rId2"/>
              </a:rPr>
              <a:t>https://edu.tatar.ru/almet/otdel</a:t>
            </a:r>
            <a:r>
              <a:rPr lang="ru-RU" sz="2200" dirty="0">
                <a:latin typeface="Century" pitchFamily="18" charset="0"/>
              </a:rPr>
              <a:t> </a:t>
            </a:r>
            <a:r>
              <a:rPr lang="ru-RU" sz="2200" dirty="0" smtClean="0">
                <a:latin typeface="Century" pitchFamily="18" charset="0"/>
              </a:rPr>
              <a:t>и  на сайтах образовательных учреждений города и района</a:t>
            </a: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Сроки публикации: </a:t>
            </a:r>
            <a:r>
              <a:rPr lang="ru-RU" sz="2200" dirty="0" smtClean="0">
                <a:latin typeface="Century" pitchFamily="18" charset="0"/>
              </a:rPr>
              <a:t>в течении 10 дней с момента издания Приказа УО АМР РТ</a:t>
            </a:r>
            <a:endParaRPr lang="ru-RU" sz="2200" dirty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57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40093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В первоочередном порядке в государственные и муниципальные образовательные организации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808" y="1369197"/>
            <a:ext cx="8582382" cy="4921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8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Century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право: </a:t>
            </a:r>
          </a:p>
          <a:p>
            <a:pPr>
              <a:lnSpc>
                <a:spcPts val="288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ети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военнослужащих по месту жительства их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семей; </a:t>
            </a:r>
          </a:p>
          <a:p>
            <a:pPr>
              <a:lnSpc>
                <a:spcPts val="2880"/>
              </a:lnSpc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2880"/>
              </a:lnSpc>
              <a:buFontTx/>
              <a:buChar char="-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сотрудников полиции, сотрудников ОВД, сотрудников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уголовно-исполнительной системы,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принудительного исполнения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противопожарной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противопожарной службы и таможенных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РФ,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уволенных со службы  вследствие полученного увечья или  иного повреждения здоровья, связанного с выполнением служебных обязанностей;</a:t>
            </a:r>
          </a:p>
          <a:p>
            <a:pPr marL="342900" indent="-342900">
              <a:buFontTx/>
              <a:buChar char="-"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Century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306542" y="-225682"/>
            <a:ext cx="530915" cy="4513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2696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920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916832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право: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одной семье и имеющее общее место      жительства, если братья и (или) сёстры уже обучаются в данной школе;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32656"/>
            <a:ext cx="6876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Century" pitchFamily="18" charset="0"/>
              </a:rPr>
              <a:t>Право преимущественного приёма на обучение  по образовательным программам начального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941160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385818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Сроки подачи заявления детей, проживающих на закрепленной территории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3" y="1484784"/>
            <a:ext cx="8208911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 </a:t>
            </a:r>
            <a:endParaRPr lang="ru-RU" sz="2200" dirty="0" smtClean="0">
              <a:latin typeface="Century" pitchFamily="18" charset="0"/>
            </a:endParaRPr>
          </a:p>
          <a:p>
            <a:pPr algn="just"/>
            <a:endParaRPr lang="ru-RU" sz="2200" b="1" dirty="0" smtClean="0">
              <a:latin typeface="Century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Century" pitchFamily="18" charset="0"/>
              </a:rPr>
              <a:t>Прием заявлений по территории: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с </a:t>
            </a:r>
            <a:r>
              <a:rPr lang="ru-RU" sz="2400" dirty="0" smtClean="0">
                <a:latin typeface="Century" pitchFamily="18" charset="0"/>
              </a:rPr>
              <a:t>1 апреля текущего года до 30 июня текущего года.</a:t>
            </a: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Century" pitchFamily="18" charset="0"/>
              </a:rPr>
              <a:t>Директор школы издаёт распорядительный акт о приёме на обучение детей в течение 3 дней после завершения приёма заявлений на обучение в 1 класс</a:t>
            </a:r>
            <a:endParaRPr lang="ru-RU" sz="2400" dirty="0" smtClean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425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385818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Сроки подачи заявления детей, не проживающих на закрепленной территории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052736"/>
            <a:ext cx="749391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 </a:t>
            </a:r>
            <a:endParaRPr lang="ru-RU" sz="2200" dirty="0" smtClean="0">
              <a:latin typeface="Century" pitchFamily="18" charset="0"/>
            </a:endParaRPr>
          </a:p>
          <a:p>
            <a:pPr algn="just"/>
            <a:endParaRPr lang="ru-RU" sz="2200" b="1" dirty="0" smtClean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Прием заявлений начинается: </a:t>
            </a:r>
            <a:r>
              <a:rPr lang="ru-RU" sz="2200" dirty="0" smtClean="0">
                <a:latin typeface="Century" pitchFamily="18" charset="0"/>
              </a:rPr>
              <a:t>6 июля текущего года (до момента заполнения свободных мест), но не позднее 5 сентября текущего года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405291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385818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Организованный прием в первый класс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6441" y="1268760"/>
            <a:ext cx="850202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Размещение информации: </a:t>
            </a:r>
            <a:r>
              <a:rPr lang="ru-RU" sz="2200" dirty="0" smtClean="0">
                <a:latin typeface="Century" pitchFamily="18" charset="0"/>
              </a:rPr>
              <a:t>на информационном стенде и официальном сайте в сети Интернет образовательной организации</a:t>
            </a: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О количестве мест: </a:t>
            </a:r>
            <a:r>
              <a:rPr lang="ru-RU" sz="2200" dirty="0" smtClean="0">
                <a:latin typeface="Century" pitchFamily="18" charset="0"/>
              </a:rPr>
              <a:t>информация размещается </a:t>
            </a:r>
            <a:r>
              <a:rPr lang="ru-RU" sz="2200" dirty="0" smtClean="0">
                <a:solidFill>
                  <a:srgbClr val="C00000"/>
                </a:solidFill>
                <a:latin typeface="Century" pitchFamily="18" charset="0"/>
              </a:rPr>
              <a:t> </a:t>
            </a:r>
            <a:r>
              <a:rPr lang="ru-RU" sz="2200" dirty="0" smtClean="0">
                <a:latin typeface="Century" pitchFamily="18" charset="0"/>
              </a:rPr>
              <a:t>не позднее 10 календарных дней с момента издания распорядительного акта</a:t>
            </a:r>
            <a:endParaRPr lang="ru-RU" sz="2200" dirty="0">
              <a:latin typeface="Century" pitchFamily="18" charset="0"/>
            </a:endParaRP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О наличии свободных мест: </a:t>
            </a:r>
            <a:r>
              <a:rPr lang="ru-RU" sz="2200" dirty="0" smtClean="0">
                <a:latin typeface="Century" pitchFamily="18" charset="0"/>
              </a:rPr>
              <a:t>для детей, не проживающих на закрепленной территории, информация размещается </a:t>
            </a:r>
            <a:r>
              <a:rPr lang="ru-RU" sz="2200" dirty="0" smtClean="0">
                <a:solidFill>
                  <a:srgbClr val="C00000"/>
                </a:solidFill>
                <a:latin typeface="Century" pitchFamily="18" charset="0"/>
              </a:rPr>
              <a:t> </a:t>
            </a:r>
            <a:r>
              <a:rPr lang="ru-RU" sz="2200" dirty="0" smtClean="0">
                <a:latin typeface="Century" pitchFamily="18" charset="0"/>
              </a:rPr>
              <a:t>не позднее 5 июля текущего года</a:t>
            </a:r>
          </a:p>
          <a:p>
            <a:pPr algn="just"/>
            <a:endParaRPr lang="ru-RU" sz="2200" b="1" dirty="0" smtClean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16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539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Первоклассник - 2021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Лилия</dc:creator>
  <cp:lastModifiedBy>user</cp:lastModifiedBy>
  <cp:revision>35</cp:revision>
  <dcterms:created xsi:type="dcterms:W3CDTF">2020-12-04T05:58:29Z</dcterms:created>
  <dcterms:modified xsi:type="dcterms:W3CDTF">2021-01-14T08:33:36Z</dcterms:modified>
</cp:coreProperties>
</file>